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0"/>
  </p:notesMasterIdLst>
  <p:sldIdLst>
    <p:sldId id="256" r:id="rId2"/>
    <p:sldId id="257" r:id="rId3"/>
    <p:sldId id="564" r:id="rId4"/>
    <p:sldId id="391" r:id="rId5"/>
    <p:sldId id="259" r:id="rId6"/>
    <p:sldId id="566" r:id="rId7"/>
    <p:sldId id="565" r:id="rId8"/>
    <p:sldId id="258" r:id="rId9"/>
    <p:sldId id="570" r:id="rId10"/>
    <p:sldId id="575" r:id="rId11"/>
    <p:sldId id="571" r:id="rId12"/>
    <p:sldId id="572" r:id="rId13"/>
    <p:sldId id="573" r:id="rId14"/>
    <p:sldId id="574" r:id="rId15"/>
    <p:sldId id="568" r:id="rId16"/>
    <p:sldId id="260" r:id="rId17"/>
    <p:sldId id="569" r:id="rId18"/>
    <p:sldId id="567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Montserrat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0B8E88B-25BE-4940-B58C-6C44DB03D782}">
          <p14:sldIdLst>
            <p14:sldId id="256"/>
            <p14:sldId id="257"/>
            <p14:sldId id="564"/>
            <p14:sldId id="391"/>
            <p14:sldId id="259"/>
            <p14:sldId id="566"/>
            <p14:sldId id="565"/>
            <p14:sldId id="258"/>
            <p14:sldId id="570"/>
            <p14:sldId id="575"/>
            <p14:sldId id="571"/>
            <p14:sldId id="572"/>
            <p14:sldId id="573"/>
            <p14:sldId id="574"/>
            <p14:sldId id="568"/>
            <p14:sldId id="260"/>
            <p14:sldId id="569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ecfef841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ecfef841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61B9AAB-470D-50C4-8A2D-BF650690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536A6CA1-1081-3800-229F-E3262D190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82BDC423-F26F-511B-DDE0-031C6C795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984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C8CA4D6-B22C-610D-4263-8589E95F2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0AA92B1A-DC93-6F58-AA4C-3C012A75D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6FA4F8FC-6053-9FD1-74D7-53816BF7F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852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48D096C-1A0D-095E-E726-0BBBE5BE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AE356EED-3864-20EA-D81E-4E147E055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200C1112-CC9A-26DC-F8C2-1FFE4177C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123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3962962-C5CA-83C5-7F32-41C8A681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EF6231B1-5707-605D-7B1B-6E16B3FA1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10A70A67-0066-DCC1-8D1C-EC475E26F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614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BA598CF0-4B0A-1799-26A8-170F4BCFA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cfa4a82fd_0_61:notes">
            <a:extLst>
              <a:ext uri="{FF2B5EF4-FFF2-40B4-BE49-F238E27FC236}">
                <a16:creationId xmlns:a16="http://schemas.microsoft.com/office/drawing/2014/main" id="{E4EE2159-92E6-7071-7573-D385ED0AA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cfa4a82fd_0_61:notes">
            <a:extLst>
              <a:ext uri="{FF2B5EF4-FFF2-40B4-BE49-F238E27FC236}">
                <a16:creationId xmlns:a16="http://schemas.microsoft.com/office/drawing/2014/main" id="{12F2F457-01B9-F8BC-4BEC-B5DD995A8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21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698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4A383E8-29CD-8033-007C-91DF0392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005D7746-B55F-F971-316D-D7B876721D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8CEB5EA8-A4E9-AD86-77A4-1E5351171F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719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5F4E566-A671-FFA8-93CC-E971CCFC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cfa4a82fd_0_79:notes">
            <a:extLst>
              <a:ext uri="{FF2B5EF4-FFF2-40B4-BE49-F238E27FC236}">
                <a16:creationId xmlns:a16="http://schemas.microsoft.com/office/drawing/2014/main" id="{1EA8FD47-0D5B-B719-CCC5-23DDD336F0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cfa4a82fd_0_79:notes">
            <a:extLst>
              <a:ext uri="{FF2B5EF4-FFF2-40B4-BE49-F238E27FC236}">
                <a16:creationId xmlns:a16="http://schemas.microsoft.com/office/drawing/2014/main" id="{4DEF5F3D-D22B-CEC5-1B40-72FCDCC1C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80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cfa4a82f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cfa4a82f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89640A7-E0B5-4493-BD26-1F431892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B8DCAF75-C474-B0BD-8606-107C4BF48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BD7D747F-2490-5664-5171-7A3E51E38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4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67088" y="171450"/>
            <a:ext cx="2409825" cy="1355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dirty="0" err="1"/>
              <a:t>KubeCon</a:t>
            </a:r>
            <a:r>
              <a:rPr lang="en-US" dirty="0"/>
              <a:t>/Cloud </a:t>
            </a:r>
            <a:r>
              <a:rPr lang="en-US" dirty="0" err="1"/>
              <a:t>NativeCon</a:t>
            </a:r>
            <a:r>
              <a:rPr lang="en-US" dirty="0"/>
              <a:t>, so I need to show the CNCF landscape picture.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cfa4a82f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cfa4a82f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D59340F9-855B-948F-93F8-567DFD0A4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cfa4a82fd_0_61:notes">
            <a:extLst>
              <a:ext uri="{FF2B5EF4-FFF2-40B4-BE49-F238E27FC236}">
                <a16:creationId xmlns:a16="http://schemas.microsoft.com/office/drawing/2014/main" id="{CE7A98A2-63B8-0073-8192-AD822EE26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cfa4a82fd_0_61:notes">
            <a:extLst>
              <a:ext uri="{FF2B5EF4-FFF2-40B4-BE49-F238E27FC236}">
                <a16:creationId xmlns:a16="http://schemas.microsoft.com/office/drawing/2014/main" id="{3F2BD371-DEE2-3DB4-8224-01F402549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531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1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4CDE21C-A869-3CD1-D9CD-B06E105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2D0E619B-CEFC-AD4B-9ADB-6044B2AEBC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E792ACCF-1F30-7CEA-045C-EBCB29C4C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3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171E353-09C4-3FF0-1711-5046A42C4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cfa4a82fd_0_57:notes">
            <a:extLst>
              <a:ext uri="{FF2B5EF4-FFF2-40B4-BE49-F238E27FC236}">
                <a16:creationId xmlns:a16="http://schemas.microsoft.com/office/drawing/2014/main" id="{B751B052-8C27-290E-9368-FDBDE678A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cfa4a82fd_0_57:notes">
            <a:extLst>
              <a:ext uri="{FF2B5EF4-FFF2-40B4-BE49-F238E27FC236}">
                <a16:creationId xmlns:a16="http://schemas.microsoft.com/office/drawing/2014/main" id="{D22EB568-D45B-2240-380B-4FA73AED1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10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16506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2149"/>
            <a:ext cx="2474501" cy="10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16506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13" y="3043725"/>
            <a:ext cx="6398624" cy="1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38" y="1137939"/>
            <a:ext cx="6688927" cy="28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gradFill>
          <a:gsLst>
            <a:gs pos="0">
              <a:srgbClr val="0051B5"/>
            </a:gs>
            <a:gs pos="100000">
              <a:srgbClr val="81E9F6"/>
            </a:gs>
          </a:gsLst>
          <a:lin ang="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16506"/>
          <a:stretch/>
        </p:blipFill>
        <p:spPr>
          <a:xfrm>
            <a:off x="10325" y="720375"/>
            <a:ext cx="9144003" cy="442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21" y="2712775"/>
            <a:ext cx="4160375" cy="9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26" y="232425"/>
            <a:ext cx="4539950" cy="19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15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t="43447" b="4462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15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t="43447" b="4462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6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15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t="43447" b="44626"/>
          <a:stretch/>
        </p:blipFill>
        <p:spPr>
          <a:xfrm>
            <a:off x="0" y="0"/>
            <a:ext cx="9144003" cy="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/>
          <p:nvPr/>
        </p:nvSpPr>
        <p:spPr>
          <a:xfrm>
            <a:off x="0" y="150"/>
            <a:ext cx="9144000" cy="631800"/>
          </a:xfrm>
          <a:prstGeom prst="rect">
            <a:avLst/>
          </a:prstGeom>
          <a:solidFill>
            <a:srgbClr val="0051B5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3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91075" y="29700"/>
            <a:ext cx="76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900" y="91200"/>
            <a:ext cx="1048248" cy="44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62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9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anderson@ibm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91B707D-BE66-2C76-5309-C53897D8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FA65471-5629-4928-7463-E0810400F71E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1E14E44E-F8F2-D039-7D6B-E2D224A6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8BDBE37E-7B35-323C-1ADA-06F7888EAB8C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900B2F-C5D1-341D-7853-252515EB5DF0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8804E0-207C-C075-9AE6-CBD0DF6E12C1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0C8D1-3578-F06B-BDED-55D2B018B07D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BINDING POLICY</a:t>
            </a:r>
          </a:p>
        </p:txBody>
      </p:sp>
    </p:spTree>
    <p:extLst>
      <p:ext uri="{BB962C8B-B14F-4D97-AF65-F5344CB8AC3E}">
        <p14:creationId xmlns:p14="http://schemas.microsoft.com/office/powerpoint/2010/main" val="342573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6D2EFFE-387B-0BAB-9FD3-45504A9A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4189F28-7065-21C8-AC21-24D56FD7447E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4B6114B5-FE0D-1C5B-8309-CE3DF169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8182AC83-329E-4741-77F2-0374F1B05136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5D0EA9-B3BA-F95A-6DF9-368DE4A7B594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B5EEAA-FAED-E78D-1D87-5D12BCC8B4F1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F9F21-AC52-9322-A9AD-69E0BF3F2ADD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BINDING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1D83-A8AC-FDBE-B117-C24217B73212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prod-cluster-A</a:t>
            </a:r>
          </a:p>
          <a:p>
            <a:r>
              <a:rPr lang="en-US" dirty="0"/>
              <a:t>stage-cluster-A</a:t>
            </a:r>
          </a:p>
          <a:p>
            <a:r>
              <a:rPr lang="en-US" dirty="0"/>
              <a:t>dev-cluster-A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3C48E-4BAC-0734-9B52-7FF281F807E9}"/>
              </a:ext>
            </a:extLst>
          </p:cNvPr>
          <p:cNvSpPr txBox="1"/>
          <p:nvPr/>
        </p:nvSpPr>
        <p:spPr>
          <a:xfrm>
            <a:off x="320511" y="1007691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Register Clusters</a:t>
            </a:r>
          </a:p>
        </p:txBody>
      </p:sp>
    </p:spTree>
    <p:extLst>
      <p:ext uri="{BB962C8B-B14F-4D97-AF65-F5344CB8AC3E}">
        <p14:creationId xmlns:p14="http://schemas.microsoft.com/office/powerpoint/2010/main" val="130152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881E0CB-1E61-B5E6-B6C1-FB3B81F2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A11F632-5A4C-CB6D-F542-940A18FB0F68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D678DA54-FD72-E651-F27C-5E9C6824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E893C9B9-FA96-E679-874C-AA2B9CCDA74E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DCCC71-95B6-BE21-59A3-9F13F6291318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0C884D-E130-07E0-98EA-0029595651D9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ABBEA-45DA-2DF4-E1F4-152451011E42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BINDING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FCA95-A9CB-6393-8D16-51F5FAD3E972}"/>
              </a:ext>
            </a:extLst>
          </p:cNvPr>
          <p:cNvSpPr txBox="1"/>
          <p:nvPr/>
        </p:nvSpPr>
        <p:spPr>
          <a:xfrm>
            <a:off x="4910807" y="303824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myApp-dev-0.2</a:t>
            </a:r>
          </a:p>
          <a:p>
            <a:r>
              <a:rPr lang="en-US" dirty="0"/>
              <a:t>ollamaInf-prod-1.0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28A3C-E8C1-9CFF-1762-7645A2D71D49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prod-cluster-A</a:t>
            </a:r>
          </a:p>
          <a:p>
            <a:r>
              <a:rPr lang="en-US" dirty="0"/>
              <a:t>stage-cluster-A</a:t>
            </a:r>
          </a:p>
          <a:p>
            <a:r>
              <a:rPr lang="en-US" dirty="0"/>
              <a:t>dev-cluster-A</a:t>
            </a:r>
          </a:p>
          <a:p>
            <a:r>
              <a:rPr lang="en-US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67B70F-5610-235E-A6E5-3F12EB95ED25}"/>
              </a:ext>
            </a:extLst>
          </p:cNvPr>
          <p:cNvSpPr txBox="1"/>
          <p:nvPr/>
        </p:nvSpPr>
        <p:spPr>
          <a:xfrm>
            <a:off x="320511" y="1007691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Apply Workload(s)</a:t>
            </a:r>
          </a:p>
        </p:txBody>
      </p:sp>
    </p:spTree>
    <p:extLst>
      <p:ext uri="{BB962C8B-B14F-4D97-AF65-F5344CB8AC3E}">
        <p14:creationId xmlns:p14="http://schemas.microsoft.com/office/powerpoint/2010/main" val="163712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44D4DD4-8063-81E4-3669-2E885200C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ECFD064-9E8C-4D2F-BA53-64F4872C2FA4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95FE9C31-29E0-42A0-FAB6-1817617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275300AD-5F02-9118-9F92-DAA3C74D6B38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1B15B7-84FB-53ED-9926-D09DA196FF9A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9ACC32-E0DF-5F43-8257-07E3201811FF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E2DAB-0A05-BE66-666B-1E12B8737365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BINDING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72D375-0883-E626-CBD4-D41109F2DECF}"/>
              </a:ext>
            </a:extLst>
          </p:cNvPr>
          <p:cNvSpPr txBox="1"/>
          <p:nvPr/>
        </p:nvSpPr>
        <p:spPr>
          <a:xfrm>
            <a:off x="4910807" y="303824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myApp-dev-0.2</a:t>
            </a:r>
          </a:p>
          <a:p>
            <a:r>
              <a:rPr lang="en-US" dirty="0"/>
              <a:t>ollamaInf-prod-1.0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A44EC-7AD2-6BDF-EF02-6A5A4E49D9FF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prod-cluster-A</a:t>
            </a:r>
          </a:p>
          <a:p>
            <a:r>
              <a:rPr lang="en-US" dirty="0"/>
              <a:t>stage-cluster-A</a:t>
            </a:r>
          </a:p>
          <a:p>
            <a:r>
              <a:rPr lang="en-US" dirty="0"/>
              <a:t>dev-cluster-A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7179EAE-1D58-340A-D303-C307138962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4734" y="3211462"/>
            <a:ext cx="1212424" cy="436714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26386C-C7E5-1FC9-8C32-FF6E8748B17B}"/>
              </a:ext>
            </a:extLst>
          </p:cNvPr>
          <p:cNvSpPr txBox="1"/>
          <p:nvPr/>
        </p:nvSpPr>
        <p:spPr>
          <a:xfrm>
            <a:off x="6625333" y="946135"/>
            <a:ext cx="2363147" cy="738664"/>
          </a:xfrm>
          <a:prstGeom prst="rect">
            <a:avLst/>
          </a:prstGeom>
          <a:solidFill>
            <a:srgbClr val="0070C0">
              <a:alpha val="40928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Binding Policy 1:</a:t>
            </a:r>
          </a:p>
          <a:p>
            <a:r>
              <a:rPr lang="en-US" dirty="0"/>
              <a:t>   workload: myApp-dev-0.2</a:t>
            </a:r>
          </a:p>
          <a:p>
            <a:r>
              <a:rPr lang="en-US" dirty="0"/>
              <a:t>   inventory: dev-cluster-A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9914C-B372-518B-7B4F-A5A6423B7757}"/>
              </a:ext>
            </a:extLst>
          </p:cNvPr>
          <p:cNvSpPr txBox="1"/>
          <p:nvPr/>
        </p:nvSpPr>
        <p:spPr>
          <a:xfrm>
            <a:off x="320511" y="1007691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Apply Binding</a:t>
            </a:r>
          </a:p>
        </p:txBody>
      </p:sp>
    </p:spTree>
    <p:extLst>
      <p:ext uri="{BB962C8B-B14F-4D97-AF65-F5344CB8AC3E}">
        <p14:creationId xmlns:p14="http://schemas.microsoft.com/office/powerpoint/2010/main" val="263896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9FC246D3-9AEC-41D9-C631-EEE6822E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6A1DC9D-312E-DF05-78A8-CAD8E0CA2BBD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F4428A1B-52D0-E4B4-99C7-4BF5171E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F9867093-A3EF-2739-CD8F-9BD54F4D4203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929D76-9C11-55B4-86C9-EDB4C1F92B34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919BB4-B2E3-7FA5-9C0D-8A2D0F6B5128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7ED4E-821B-2871-A08E-9F40B4EBB94B}"/>
              </a:ext>
            </a:extLst>
          </p:cNvPr>
          <p:cNvSpPr txBox="1"/>
          <p:nvPr/>
        </p:nvSpPr>
        <p:spPr>
          <a:xfrm rot="16200000">
            <a:off x="3626697" y="266009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BINDING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FDBF0-DE6C-8758-CED9-504E3A9FEC7C}"/>
              </a:ext>
            </a:extLst>
          </p:cNvPr>
          <p:cNvSpPr txBox="1"/>
          <p:nvPr/>
        </p:nvSpPr>
        <p:spPr>
          <a:xfrm>
            <a:off x="4910807" y="3038248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myApp-dev-0.2</a:t>
            </a:r>
          </a:p>
          <a:p>
            <a:r>
              <a:rPr lang="en-US" dirty="0"/>
              <a:t>ollamaInf-prod-1.0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68BD2-A1FB-98E4-0342-E16DDC0B36FA}"/>
              </a:ext>
            </a:extLst>
          </p:cNvPr>
          <p:cNvSpPr txBox="1"/>
          <p:nvPr/>
        </p:nvSpPr>
        <p:spPr>
          <a:xfrm>
            <a:off x="2488583" y="3038248"/>
            <a:ext cx="138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prod-cluster-A</a:t>
            </a:r>
          </a:p>
          <a:p>
            <a:r>
              <a:rPr lang="en-US" dirty="0"/>
              <a:t>stage-cluster-A</a:t>
            </a:r>
          </a:p>
          <a:p>
            <a:r>
              <a:rPr lang="en-US" dirty="0"/>
              <a:t>dev-cluster-A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8871B32-FF45-2588-208C-2E74B72BB2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4734" y="3211462"/>
            <a:ext cx="1212424" cy="436714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009DFB2-50A8-091E-C2E9-5628F6172F15}"/>
              </a:ext>
            </a:extLst>
          </p:cNvPr>
          <p:cNvCxnSpPr>
            <a:cxnSpLocks/>
          </p:cNvCxnSpPr>
          <p:nvPr/>
        </p:nvCxnSpPr>
        <p:spPr>
          <a:xfrm rot="10800000">
            <a:off x="3704734" y="3211462"/>
            <a:ext cx="1212424" cy="218359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B3E275-0B43-3719-2FAE-F5C1ADA58524}"/>
              </a:ext>
            </a:extLst>
          </p:cNvPr>
          <p:cNvSpPr txBox="1"/>
          <p:nvPr/>
        </p:nvSpPr>
        <p:spPr>
          <a:xfrm>
            <a:off x="6621965" y="946135"/>
            <a:ext cx="2600392" cy="738664"/>
          </a:xfrm>
          <a:prstGeom prst="rect">
            <a:avLst/>
          </a:prstGeom>
          <a:solidFill>
            <a:srgbClr val="FF0000">
              <a:alpha val="3414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Binding Policy 2:</a:t>
            </a:r>
          </a:p>
          <a:p>
            <a:r>
              <a:rPr lang="en-US" dirty="0"/>
              <a:t>   workload: ollamaInf-prod-1.0</a:t>
            </a:r>
          </a:p>
          <a:p>
            <a:r>
              <a:rPr lang="en-US" dirty="0"/>
              <a:t>   inventory: prod-cluster-A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9834A-15EA-EF88-F5D7-24A0F1D088B6}"/>
              </a:ext>
            </a:extLst>
          </p:cNvPr>
          <p:cNvSpPr txBox="1"/>
          <p:nvPr/>
        </p:nvSpPr>
        <p:spPr>
          <a:xfrm>
            <a:off x="320511" y="1007691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Apply Binding</a:t>
            </a:r>
          </a:p>
        </p:txBody>
      </p:sp>
    </p:spTree>
    <p:extLst>
      <p:ext uri="{BB962C8B-B14F-4D97-AF65-F5344CB8AC3E}">
        <p14:creationId xmlns:p14="http://schemas.microsoft.com/office/powerpoint/2010/main" val="41930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5EC5B417-4235-768F-390E-952BFAA8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FB97885D-C29B-6FD7-412A-E262440BDC96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1215C396-8670-8CA4-B5DC-000C41F67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3" name="Google Shape;97;g2882f6ebee5_0_10">
            <a:extLst>
              <a:ext uri="{FF2B5EF4-FFF2-40B4-BE49-F238E27FC236}">
                <a16:creationId xmlns:a16="http://schemas.microsoft.com/office/drawing/2014/main" id="{27680A30-EDFB-3222-D56D-F330E1D3CFBC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showcased integrations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F636CACB-F469-2714-53E3-9A108D584B1E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© 2023 IBM Corporation</a:t>
            </a:r>
          </a:p>
        </p:txBody>
      </p:sp>
      <p:pic>
        <p:nvPicPr>
          <p:cNvPr id="14" name="Picture 1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EB083708-C66B-2642-DEA9-5A41886C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350ADF-9C5B-35CC-7B22-C00116B47DC6}"/>
              </a:ext>
            </a:extLst>
          </p:cNvPr>
          <p:cNvSpPr txBox="1"/>
          <p:nvPr/>
        </p:nvSpPr>
        <p:spPr>
          <a:xfrm>
            <a:off x="930272" y="1779874"/>
            <a:ext cx="7830210" cy="1851789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Software Defined Farm (SDF) – Partnership with Cornell University – advancing agriculture featuring disconnected operations</a:t>
            </a:r>
          </a:p>
          <a:p>
            <a:pPr algn="l">
              <a:spcBef>
                <a:spcPts val="1100"/>
              </a:spcBef>
            </a:pPr>
            <a:endParaRPr lang="en-US" sz="18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en-US" sz="1800" dirty="0" err="1">
                <a:ea typeface="Arial" charset="0"/>
                <a:cs typeface="Arial" charset="0"/>
              </a:rPr>
              <a:t>Kueue</a:t>
            </a:r>
            <a:r>
              <a:rPr lang="en-US" sz="1800" dirty="0">
                <a:ea typeface="Arial" charset="0"/>
                <a:cs typeface="Arial" charset="0"/>
              </a:rPr>
              <a:t> – job queuing for HPC workloads (AI) across multiple clusters Kubernetes clusters</a:t>
            </a:r>
          </a:p>
        </p:txBody>
      </p:sp>
      <p:pic>
        <p:nvPicPr>
          <p:cNvPr id="6" name="Picture 5" descr="A blue hexagon with arrows&#10;&#10;Description automatically generated">
            <a:extLst>
              <a:ext uri="{FF2B5EF4-FFF2-40B4-BE49-F238E27FC236}">
                <a16:creationId xmlns:a16="http://schemas.microsoft.com/office/drawing/2014/main" id="{72FF600F-85C5-0917-F8D8-3F70298F75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93" r="15158" b="14960"/>
          <a:stretch/>
        </p:blipFill>
        <p:spPr>
          <a:xfrm>
            <a:off x="272494" y="2840507"/>
            <a:ext cx="673147" cy="727729"/>
          </a:xfrm>
          <a:prstGeom prst="rect">
            <a:avLst/>
          </a:prstGeom>
        </p:spPr>
      </p:pic>
      <p:pic>
        <p:nvPicPr>
          <p:cNvPr id="2050" name="Picture 2" descr="Cornell Logo PNG Vectors Free Download">
            <a:extLst>
              <a:ext uri="{FF2B5EF4-FFF2-40B4-BE49-F238E27FC236}">
                <a16:creationId xmlns:a16="http://schemas.microsoft.com/office/drawing/2014/main" id="{37169D3A-8CDA-045D-13F1-AE903D52F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3" y="1823178"/>
            <a:ext cx="577510" cy="5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28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285F274-90BE-9A0D-4FD1-E5B43F2EBF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438117A-1B11-1EE6-3EA7-0DFAD5D8962D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513BA467-B125-49B4-6309-351392B420B8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Where can I find KubeStellar at KubeCon NA 2024?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D9723-A644-96F6-F4C3-FE58BACBB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5" t="6015" r="4563" b="15635"/>
          <a:stretch/>
        </p:blipFill>
        <p:spPr>
          <a:xfrm>
            <a:off x="1527693" y="2589875"/>
            <a:ext cx="6580414" cy="70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209BB8-A5C1-ADF7-88A6-7C96194F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95" t="9678" r="5240" b="15048"/>
          <a:stretch/>
        </p:blipFill>
        <p:spPr>
          <a:xfrm>
            <a:off x="1527692" y="1710427"/>
            <a:ext cx="6580410" cy="70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D99E3B-E48A-8C96-C9A3-C158E98BBB19}"/>
              </a:ext>
            </a:extLst>
          </p:cNvPr>
          <p:cNvSpPr txBox="1"/>
          <p:nvPr/>
        </p:nvSpPr>
        <p:spPr>
          <a:xfrm>
            <a:off x="332498" y="1800731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Wednesday </a:t>
            </a:r>
          </a:p>
          <a:p>
            <a:pPr algn="ctr"/>
            <a:r>
              <a:rPr lang="en-US" dirty="0"/>
              <a:t>@2:30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69FF1-92D9-E021-2B1E-09C59D915FB9}"/>
              </a:ext>
            </a:extLst>
          </p:cNvPr>
          <p:cNvSpPr txBox="1"/>
          <p:nvPr/>
        </p:nvSpPr>
        <p:spPr>
          <a:xfrm>
            <a:off x="332498" y="2680179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Wednesday </a:t>
            </a:r>
          </a:p>
          <a:p>
            <a:pPr algn="ctr"/>
            <a:r>
              <a:rPr lang="en-US" dirty="0"/>
              <a:t>@4:30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61C8B3-F9A2-FBF4-89B5-E28FFCC5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26" t="3947" r="2826" b="11680"/>
          <a:stretch/>
        </p:blipFill>
        <p:spPr>
          <a:xfrm>
            <a:off x="1527688" y="804460"/>
            <a:ext cx="6580411" cy="70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5FAAAD-E768-4DF0-4877-9B48272768B7}"/>
              </a:ext>
            </a:extLst>
          </p:cNvPr>
          <p:cNvSpPr txBox="1"/>
          <p:nvPr/>
        </p:nvSpPr>
        <p:spPr>
          <a:xfrm>
            <a:off x="2401950" y="4463419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25393-E505-E982-D4EC-81FF3B221690}"/>
              </a:ext>
            </a:extLst>
          </p:cNvPr>
          <p:cNvSpPr txBox="1"/>
          <p:nvPr/>
        </p:nvSpPr>
        <p:spPr>
          <a:xfrm>
            <a:off x="425470" y="900783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YOU ARE</a:t>
            </a:r>
          </a:p>
          <a:p>
            <a:pPr algn="ctr"/>
            <a:r>
              <a:rPr lang="en-US" dirty="0"/>
              <a:t>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C6EF5-B54B-91F0-F661-8C22195DDF86}"/>
              </a:ext>
            </a:extLst>
          </p:cNvPr>
          <p:cNvSpPr txBox="1"/>
          <p:nvPr/>
        </p:nvSpPr>
        <p:spPr>
          <a:xfrm>
            <a:off x="347557" y="3559627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Wednesday </a:t>
            </a:r>
          </a:p>
          <a:p>
            <a:pPr algn="ctr"/>
            <a:r>
              <a:rPr lang="en-US" dirty="0"/>
              <a:t>@6:30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178AD6-0209-5411-2866-70121646B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629" y="3625647"/>
            <a:ext cx="977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9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6BA29CC-2F51-44B9-58C3-61B6FA95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0961C84-A5D6-9633-7479-55E75BE1CB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F922CB53-9225-9647-7832-C0013AD9AB96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E714FA4B-6E18-A504-B125-3DC46DBAD1B4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Where can I find KubeStellar at KubeCon NA 2024?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FFF5B-C1EA-5D2D-1EEA-8BC0AE7C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03" t="15127" r="5375" b="14855"/>
          <a:stretch/>
        </p:blipFill>
        <p:spPr>
          <a:xfrm>
            <a:off x="1579071" y="1059376"/>
            <a:ext cx="6580414" cy="631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91A4E9-DC58-9246-CE8B-27F3C0FC92AC}"/>
              </a:ext>
            </a:extLst>
          </p:cNvPr>
          <p:cNvSpPr txBox="1"/>
          <p:nvPr/>
        </p:nvSpPr>
        <p:spPr>
          <a:xfrm>
            <a:off x="432685" y="897991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Kiosk 2a</a:t>
            </a:r>
          </a:p>
          <a:p>
            <a:pPr algn="ctr"/>
            <a:r>
              <a:rPr lang="en-US" dirty="0"/>
              <a:t>Thursday </a:t>
            </a:r>
          </a:p>
          <a:p>
            <a:pPr algn="ctr"/>
            <a:r>
              <a:rPr lang="en-US" dirty="0"/>
              <a:t>Afternoon</a:t>
            </a:r>
          </a:p>
          <a:p>
            <a:pPr algn="ctr"/>
            <a:r>
              <a:rPr lang="en-US" dirty="0"/>
              <a:t>@1-5pm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8BD9F-75E4-95B1-0432-F77E9B825A82}"/>
              </a:ext>
            </a:extLst>
          </p:cNvPr>
          <p:cNvSpPr txBox="1"/>
          <p:nvPr/>
        </p:nvSpPr>
        <p:spPr>
          <a:xfrm>
            <a:off x="2401950" y="4463419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34DC4-698D-3563-E57C-9A18A2DC9A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510852" y="1961017"/>
            <a:ext cx="2122295" cy="239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26B6F9-6645-CAC1-ACD6-C672CE66AD3D}"/>
              </a:ext>
            </a:extLst>
          </p:cNvPr>
          <p:cNvSpPr/>
          <p:nvPr/>
        </p:nvSpPr>
        <p:spPr>
          <a:xfrm>
            <a:off x="3927189" y="2410055"/>
            <a:ext cx="339365" cy="339365"/>
          </a:xfrm>
          <a:prstGeom prst="ellipse">
            <a:avLst/>
          </a:prstGeom>
          <a:solidFill>
            <a:schemeClr val="accent1">
              <a:alpha val="0"/>
            </a:schemeClr>
          </a:solidFill>
          <a:ln w="825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0FB408-953D-3825-8CDE-5D2B2E88AF58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30078" y="1690712"/>
            <a:ext cx="1297111" cy="889026"/>
          </a:xfrm>
          <a:prstGeom prst="curvedConnector3">
            <a:avLst/>
          </a:prstGeom>
          <a:ln w="762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798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1B7C81B-D3AA-B2EB-E12B-15C47C7E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EC8134-C66F-DEEA-5349-E7473BB0D693}"/>
              </a:ext>
            </a:extLst>
          </p:cNvPr>
          <p:cNvSpPr txBox="1">
            <a:spLocks/>
          </p:cNvSpPr>
          <p:nvPr/>
        </p:nvSpPr>
        <p:spPr>
          <a:xfrm>
            <a:off x="219456" y="1261872"/>
            <a:ext cx="4123944" cy="13098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Andy Anderson</a:t>
            </a:r>
          </a:p>
          <a:p>
            <a:r>
              <a:rPr lang="en-US"/>
              <a:t>IBM Research Engineering Manager</a:t>
            </a:r>
          </a:p>
          <a:p>
            <a:r>
              <a:rPr lang="en-US"/>
              <a:t>—</a:t>
            </a:r>
          </a:p>
          <a:p>
            <a:r>
              <a:rPr lang="en-US">
                <a:hlinkClick r:id="rId3"/>
              </a:rPr>
              <a:t>andrew.anderson@ibm.com</a:t>
            </a:r>
            <a:endParaRPr lang="en-US"/>
          </a:p>
          <a:p>
            <a:r>
              <a:rPr lang="en-US"/>
              <a:t>@clubanderson</a:t>
            </a:r>
          </a:p>
          <a:p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938152B-7D92-969D-0EBB-131C1D1597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BD54645-5991-D068-63FE-CB88E5CC0A9A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0CF8C89F-9A2B-D70B-EAEC-D3178B99B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78" y="939229"/>
            <a:ext cx="3244044" cy="3244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956AB-27BC-25E3-B4C4-B198A4A8D215}"/>
              </a:ext>
            </a:extLst>
          </p:cNvPr>
          <p:cNvSpPr txBox="1"/>
          <p:nvPr/>
        </p:nvSpPr>
        <p:spPr>
          <a:xfrm>
            <a:off x="2401950" y="4463419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237AFEB5-3EF5-7178-7AFB-4E10421019DF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7960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ctrTitle"/>
          </p:nvPr>
        </p:nvSpPr>
        <p:spPr>
          <a:xfrm>
            <a:off x="311708" y="1969657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50800" dist="56931" dir="2700000" algn="tl" rotWithShape="0">
                    <a:prstClr val="black">
                      <a:alpha val="56402"/>
                    </a:prstClr>
                  </a:outerShdw>
                </a:effectLst>
              </a:rPr>
              <a:t>Introducing </a:t>
            </a:r>
            <a:r>
              <a:rPr lang="en-US" sz="5400" dirty="0">
                <a:solidFill>
                  <a:schemeClr val="bg1"/>
                </a:solidFill>
                <a:effectLst>
                  <a:outerShdw blurRad="50800" dist="56931" dir="2700000" algn="tl" rotWithShape="0">
                    <a:prstClr val="black">
                      <a:alpha val="56402"/>
                    </a:prstClr>
                  </a:outerShdw>
                </a:effectLst>
                <a:latin typeface="Space Bd BT" pitchFamily="82" charset="0"/>
              </a:rPr>
              <a:t>KUBESTELLAR</a:t>
            </a:r>
            <a:r>
              <a:rPr lang="en-US" sz="5400" dirty="0">
                <a:solidFill>
                  <a:schemeClr val="bg1"/>
                </a:solidFill>
                <a:effectLst>
                  <a:outerShdw blurRad="50800" dist="56931" dir="2700000" algn="tl" rotWithShape="0">
                    <a:prstClr val="black">
                      <a:alpha val="56402"/>
                    </a:prstClr>
                  </a:outerShdw>
                </a:effectLst>
              </a:rPr>
              <a:t>: making multi-cloud fleet management easier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BD2B5FA-0C95-BF73-7BB1-F26384BD2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g2882f6ebee5_0_10">
            <a:extLst>
              <a:ext uri="{FF2B5EF4-FFF2-40B4-BE49-F238E27FC236}">
                <a16:creationId xmlns:a16="http://schemas.microsoft.com/office/drawing/2014/main" id="{EEA5366B-48DA-AEFD-F96C-99D00B821AE3}"/>
              </a:ext>
            </a:extLst>
          </p:cNvPr>
          <p:cNvSpPr txBox="1"/>
          <p:nvPr/>
        </p:nvSpPr>
        <p:spPr>
          <a:xfrm>
            <a:off x="137024" y="-179080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4F1971"/>
              </a:buClr>
              <a:buSzPts val="4000"/>
            </a:pPr>
            <a:r>
              <a:rPr lang="en-US" sz="3000" b="1" dirty="0">
                <a:solidFill>
                  <a:schemeClr val="bg1"/>
                </a:solidFill>
              </a:rPr>
              <a:t>Andy Anderson</a:t>
            </a:r>
            <a:endParaRPr sz="105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06D3C-8994-7F20-436D-F7708A6B2894}"/>
              </a:ext>
            </a:extLst>
          </p:cNvPr>
          <p:cNvSpPr txBox="1"/>
          <p:nvPr/>
        </p:nvSpPr>
        <p:spPr>
          <a:xfrm>
            <a:off x="657556" y="3227613"/>
            <a:ext cx="3797286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Software Architect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 Research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CA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ndrew.anderson@ibm.com</a:t>
            </a:r>
            <a:endParaRPr lang="en-CA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 dirty="0">
                <a:solidFill>
                  <a:srgbClr val="158BC2"/>
                </a:solidFill>
                <a:latin typeface="Arial"/>
                <a:cs typeface="Arial"/>
                <a:sym typeface="Arial"/>
              </a:rPr>
              <a:t>@</a:t>
            </a:r>
            <a:r>
              <a:rPr lang="en-CA" sz="1400" u="sng" dirty="0" err="1">
                <a:solidFill>
                  <a:srgbClr val="158BC2"/>
                </a:solidFill>
                <a:latin typeface="Arial"/>
                <a:cs typeface="Arial"/>
                <a:sym typeface="Arial"/>
              </a:rPr>
              <a:t>clubanderson</a:t>
            </a:r>
            <a:endParaRPr lang="en-US" dirty="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31ECAF72-B42D-0FA5-571E-7C7A7AF8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62518"/>
            <a:ext cx="4005023" cy="782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1D11A-ECFD-8A17-3F92-040FEBC1044A}"/>
              </a:ext>
            </a:extLst>
          </p:cNvPr>
          <p:cNvSpPr txBox="1"/>
          <p:nvPr/>
        </p:nvSpPr>
        <p:spPr>
          <a:xfrm>
            <a:off x="4682417" y="2452529"/>
            <a:ext cx="4060727" cy="492443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000" dirty="0">
                <a:ea typeface="Arial" charset="0"/>
                <a:cs typeface="Arial" charset="0"/>
              </a:rPr>
              <a:t>g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ithub.com/kubestellar/kubestellar</a:t>
            </a:r>
          </a:p>
        </p:txBody>
      </p:sp>
      <p:pic>
        <p:nvPicPr>
          <p:cNvPr id="6" name="Picture 5" descr="A person smiling with his hand on his chin&#10;&#10;Description automatically generated">
            <a:extLst>
              <a:ext uri="{FF2B5EF4-FFF2-40B4-BE49-F238E27FC236}">
                <a16:creationId xmlns:a16="http://schemas.microsoft.com/office/drawing/2014/main" id="{5268732B-708E-9C3C-1B8A-6405BA59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57" y="1167665"/>
            <a:ext cx="2115284" cy="198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4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2137472" cy="441383"/>
          </a:xfrm>
        </p:spPr>
        <p:txBody>
          <a:bodyPr anchor="t">
            <a:normAutofit fontScale="90000"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900" dirty="0"/>
              <a:t>Commercial Break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/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kubestellar-infomercial-new-logo">
            <a:hlinkClick r:id="" action="ppaction://media"/>
            <a:extLst>
              <a:ext uri="{FF2B5EF4-FFF2-40B4-BE49-F238E27FC236}">
                <a16:creationId xmlns:a16="http://schemas.microsoft.com/office/drawing/2014/main" id="{EF63F382-3166-32D1-9E9E-1628A9C59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66" y="125411"/>
            <a:ext cx="8701815" cy="48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E722629-6B26-DA10-5471-D112034CA15C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48946DCF-D98C-8976-2A69-0741B472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E1FA7-267F-1110-9B91-BAD17EA7653A}"/>
              </a:ext>
            </a:extLst>
          </p:cNvPr>
          <p:cNvSpPr txBox="1"/>
          <p:nvPr/>
        </p:nvSpPr>
        <p:spPr>
          <a:xfrm>
            <a:off x="623691" y="1189773"/>
            <a:ext cx="7886699" cy="2775119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Centrally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en-US" sz="180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define and deploy 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Kubernetes resources across multiple clusters </a:t>
            </a:r>
            <a:endParaRPr lang="en-US" sz="1800" dirty="0">
              <a:ea typeface="Arial" charset="0"/>
              <a:cs typeface="Arial" charset="0"/>
            </a:endParaRP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Use 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standard deployment tools 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(kubectl, helm, ArgoCD, Flux) no bundling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dirty="0">
                <a:ea typeface="Arial" charset="0"/>
                <a:cs typeface="Arial" charset="0"/>
              </a:rPr>
              <a:t>Make </a:t>
            </a:r>
            <a:r>
              <a:rPr lang="en-US" sz="1800" b="1" dirty="0">
                <a:ea typeface="Arial" charset="0"/>
                <a:cs typeface="Arial" charset="0"/>
              </a:rPr>
              <a:t>disconnected</a:t>
            </a:r>
            <a:r>
              <a:rPr lang="en-US" sz="1800" dirty="0">
                <a:ea typeface="Arial" charset="0"/>
                <a:cs typeface="Arial" charset="0"/>
              </a:rPr>
              <a:t> cluster operation possible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Designed for 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scalability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with 1:many and many:1 scenarios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</a:pPr>
            <a:r>
              <a:rPr lang="en-US" sz="1800" b="1" dirty="0">
                <a:ea typeface="Arial" charset="0"/>
                <a:cs typeface="Arial" charset="0"/>
              </a:rPr>
              <a:t>Modular</a:t>
            </a:r>
            <a:r>
              <a:rPr lang="en-US" sz="1800" dirty="0">
                <a:ea typeface="Arial" charset="0"/>
                <a:cs typeface="Arial" charset="0"/>
              </a:rPr>
              <a:t> design to ensure compatibility with CNCF tools</a:t>
            </a:r>
            <a:endParaRPr lang="en-US" sz="18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6" name="Picture 5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A7D92217-7EF3-E8BE-318E-F8F3329DC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1320186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sp>
        <p:nvSpPr>
          <p:cNvPr id="13" name="Google Shape;97;g2882f6ebee5_0_10">
            <a:extLst>
              <a:ext uri="{FF2B5EF4-FFF2-40B4-BE49-F238E27FC236}">
                <a16:creationId xmlns:a16="http://schemas.microsoft.com/office/drawing/2014/main" id="{4E3E592E-7086-8FAE-C830-EFAAB424202E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uses standards deployment tools, not bundles</a:t>
            </a:r>
          </a:p>
        </p:txBody>
      </p:sp>
      <p:pic>
        <p:nvPicPr>
          <p:cNvPr id="2" name="Picture 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34230536-FCFF-37C9-1DE4-A68BF2FB4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1867838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pic>
        <p:nvPicPr>
          <p:cNvPr id="12" name="Picture 1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15E5F22E-2815-6D37-F5C7-4B66BA297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2415490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pic>
        <p:nvPicPr>
          <p:cNvPr id="14" name="Picture 13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DED67FA1-1B3B-AFB0-176D-EF3E4A187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2963142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  <p:pic>
        <p:nvPicPr>
          <p:cNvPr id="15" name="Picture 14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5765215A-5251-6A8F-6DD8-8C278D94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6" y="3510794"/>
            <a:ext cx="345792" cy="342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6833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braids smiling&#10;&#10;Description automatically generated">
            <a:extLst>
              <a:ext uri="{FF2B5EF4-FFF2-40B4-BE49-F238E27FC236}">
                <a16:creationId xmlns:a16="http://schemas.microsoft.com/office/drawing/2014/main" id="{74F384C1-F01F-46A6-3FD1-3A35ADEF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19" y="480768"/>
            <a:ext cx="7103962" cy="4568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22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76343C91-7FD7-47EF-8D1E-2EA6D6871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C73221F-4E20-9E94-F02E-36AD4A3A736C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9C0824F8-8EC7-1141-7169-F599B289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3" name="Google Shape;97;g2882f6ebee5_0_10">
            <a:extLst>
              <a:ext uri="{FF2B5EF4-FFF2-40B4-BE49-F238E27FC236}">
                <a16:creationId xmlns:a16="http://schemas.microsoft.com/office/drawing/2014/main" id="{63A89D53-4D39-2ED7-56A6-2138B0730D18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virtual clusters (Spaces) are our secret 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8ADD61FC-7E73-79CF-D3A0-78C83BD24143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© 2023 IBM Corporation</a:t>
            </a:r>
          </a:p>
        </p:txBody>
      </p:sp>
      <p:pic>
        <p:nvPicPr>
          <p:cNvPr id="14" name="Picture 13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3E37E2CD-E9DF-4703-AD57-65DEB779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57E0C8-2F3F-CC9E-4378-5164A2D0891E}"/>
              </a:ext>
            </a:extLst>
          </p:cNvPr>
          <p:cNvSpPr txBox="1"/>
          <p:nvPr/>
        </p:nvSpPr>
        <p:spPr>
          <a:xfrm>
            <a:off x="656895" y="939801"/>
            <a:ext cx="7830210" cy="2472472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KubeStellar uses lightweight virtual clusters (</a:t>
            </a:r>
            <a:r>
              <a:rPr lang="en-US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Spaces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) that run inside the KubeStellar hosting cluster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Standard Kubernetes clusters have </a:t>
            </a:r>
            <a:r>
              <a:rPr lang="en-US" sz="1400" b="1" dirty="0">
                <a:ea typeface="Arial" charset="0"/>
                <a:cs typeface="Arial" charset="0"/>
              </a:rPr>
              <a:t>2-300 </a:t>
            </a:r>
            <a:r>
              <a:rPr lang="en-US" sz="1400" b="1" dirty="0" err="1">
                <a:ea typeface="Arial" charset="0"/>
                <a:cs typeface="Arial" charset="0"/>
              </a:rPr>
              <a:t>api</a:t>
            </a:r>
            <a:r>
              <a:rPr lang="en-US" sz="1400" b="1" dirty="0">
                <a:ea typeface="Arial" charset="0"/>
                <a:cs typeface="Arial" charset="0"/>
              </a:rPr>
              <a:t>-resources</a:t>
            </a:r>
            <a:r>
              <a:rPr lang="en-US" sz="1400" dirty="0">
                <a:ea typeface="Arial" charset="0"/>
                <a:cs typeface="Arial" charset="0"/>
              </a:rPr>
              <a:t>, KubeStellar Spaces have only </a:t>
            </a:r>
            <a:r>
              <a:rPr lang="en-US" sz="1400" b="1" dirty="0">
                <a:ea typeface="Arial" charset="0"/>
                <a:cs typeface="Arial" charset="0"/>
              </a:rPr>
              <a:t>40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Fewer api-resources mean deployments and jobs remain </a:t>
            </a:r>
            <a:r>
              <a:rPr lang="en-US" sz="1400" b="1" dirty="0">
                <a:ea typeface="Arial" charset="0"/>
                <a:cs typeface="Arial" charset="0"/>
              </a:rPr>
              <a:t>denatured</a:t>
            </a:r>
            <a:r>
              <a:rPr lang="en-US" sz="1400" dirty="0">
                <a:ea typeface="Arial" charset="0"/>
                <a:cs typeface="Arial" charset="0"/>
              </a:rPr>
              <a:t> – they do not expand into other resources like </a:t>
            </a:r>
            <a:r>
              <a:rPr lang="en-US" sz="1400" dirty="0" err="1">
                <a:ea typeface="Arial" charset="0"/>
                <a:cs typeface="Arial" charset="0"/>
              </a:rPr>
              <a:t>replicasets</a:t>
            </a:r>
            <a:r>
              <a:rPr lang="en-US" sz="1400" dirty="0">
                <a:ea typeface="Arial" charset="0"/>
                <a:cs typeface="Arial" charset="0"/>
              </a:rPr>
              <a:t>, pods, etc.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Denaturing is the key to accepting native, </a:t>
            </a:r>
            <a:r>
              <a:rPr lang="en-US" sz="1400" b="1" dirty="0">
                <a:ea typeface="Arial" charset="0"/>
                <a:cs typeface="Arial" charset="0"/>
              </a:rPr>
              <a:t>unbundled</a:t>
            </a:r>
            <a:r>
              <a:rPr lang="en-US" sz="1400" dirty="0">
                <a:ea typeface="Arial" charset="0"/>
                <a:cs typeface="Arial" charset="0"/>
              </a:rPr>
              <a:t> Kubernetes resources as input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Unbundled resources are the preferred output of most CNCF tools making KubeStellar use and integration easy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A9B9B0F-C012-561B-666E-A06521ECE754}"/>
              </a:ext>
            </a:extLst>
          </p:cNvPr>
          <p:cNvGraphicFramePr>
            <a:graphicFrameLocks noGrp="1"/>
          </p:cNvGraphicFramePr>
          <p:nvPr/>
        </p:nvGraphicFramePr>
        <p:xfrm>
          <a:off x="1075267" y="3762463"/>
          <a:ext cx="6993466" cy="108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733">
                  <a:extLst>
                    <a:ext uri="{9D8B030D-6E8A-4147-A177-3AD203B41FA5}">
                      <a16:colId xmlns:a16="http://schemas.microsoft.com/office/drawing/2014/main" val="136492033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084988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Kubernetes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pace Bd BT" pitchFamily="82" charset="0"/>
                        </a:rPr>
                        <a:t>KUBESTELLAR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kubectl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api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-resources |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wc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–l</a:t>
                      </a:r>
                    </a:p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281</a:t>
                      </a:r>
                      <a:endParaRPr lang="en-US" sz="1600" dirty="0"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kubectl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api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-resources |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wc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–l</a:t>
                      </a:r>
                    </a:p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4158"/>
                  </a:ext>
                </a:extLst>
              </a:tr>
            </a:tbl>
          </a:graphicData>
        </a:graphic>
      </p:graphicFrame>
      <p:pic>
        <p:nvPicPr>
          <p:cNvPr id="17" name="Picture 16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13480CA0-FE1A-5E8F-AD72-DE8F959C7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" y="1092220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F770818C-6E0B-52C7-194D-AD8EA52D3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2" y="1573216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55D6E689-434C-6706-DB57-DB1B61AB4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1" y="2019298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719C088E-EAF9-511C-2631-C6B26796F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0" y="2496978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CE0F276C-713A-F843-69AE-FF4E40F8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0" y="2941562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2831DB72-79EF-0ABC-ECBD-E6C7A743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58" y="3803716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2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78218ED-F3C7-EBD7-79DC-E12A4223DD81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4" name="Picture 3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4A3D6ADF-864C-314F-1C56-BC029B38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74" y="804460"/>
            <a:ext cx="6940559" cy="3345224"/>
          </a:xfrm>
          <a:prstGeom prst="rect">
            <a:avLst/>
          </a:prstGeom>
        </p:spPr>
      </p:pic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DAC86D58-B409-9B7E-DDDB-4C9157B0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40AFA-CE18-3F0F-5EB2-DA4C133DA310}"/>
              </a:ext>
            </a:extLst>
          </p:cNvPr>
          <p:cNvSpPr txBox="1"/>
          <p:nvPr/>
        </p:nvSpPr>
        <p:spPr>
          <a:xfrm>
            <a:off x="1770653" y="4339040"/>
            <a:ext cx="580800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Hybrid, Public, Private, Edge - Create One Configuration, Deploy Many</a:t>
            </a:r>
          </a:p>
        </p:txBody>
      </p:sp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8CDB84EC-CA8A-8A0E-16AC-16026CCCE453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</p:spTree>
    <p:extLst>
      <p:ext uri="{BB962C8B-B14F-4D97-AF65-F5344CB8AC3E}">
        <p14:creationId xmlns:p14="http://schemas.microsoft.com/office/powerpoint/2010/main" val="337656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C68FCD3-87EE-C728-FBC6-163AE98D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6A9E79E-9866-8664-3BFE-525EF0FB3575}"/>
              </a:ext>
            </a:extLst>
          </p:cNvPr>
          <p:cNvSpPr txBox="1">
            <a:spLocks/>
          </p:cNvSpPr>
          <p:nvPr/>
        </p:nvSpPr>
        <p:spPr>
          <a:xfrm>
            <a:off x="228666" y="4800600"/>
            <a:ext cx="4114735" cy="166687"/>
          </a:xfrm>
        </p:spPr>
        <p:txBody>
          <a:bodyPr anchor="ctr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938B3D28-C742-BDE8-A049-651331DE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8" name="Google Shape;97;g2882f6ebee5_0_10">
            <a:extLst>
              <a:ext uri="{FF2B5EF4-FFF2-40B4-BE49-F238E27FC236}">
                <a16:creationId xmlns:a16="http://schemas.microsoft.com/office/drawing/2014/main" id="{FE88F826-E894-F7AD-C7FA-6B2EACD1CCFA}"/>
              </a:ext>
            </a:extLst>
          </p:cNvPr>
          <p:cNvSpPr txBox="1"/>
          <p:nvPr/>
        </p:nvSpPr>
        <p:spPr>
          <a:xfrm>
            <a:off x="127598" y="-189815"/>
            <a:ext cx="7886700" cy="994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pace Bd BT" pitchFamily="82" charset="0"/>
              </a:rPr>
              <a:t>KUBESTELLAR</a:t>
            </a:r>
            <a:r>
              <a:rPr lang="en-US" sz="2000" dirty="0">
                <a:solidFill>
                  <a:schemeClr val="bg1"/>
                </a:solidFill>
              </a:rPr>
              <a:t> treats multiple Kubernetes cluster as one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31798-A0BB-98A8-0EEE-295C770359D4}"/>
              </a:ext>
            </a:extLst>
          </p:cNvPr>
          <p:cNvSpPr/>
          <p:nvPr/>
        </p:nvSpPr>
        <p:spPr>
          <a:xfrm>
            <a:off x="1597877" y="1315469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E82D0F4-CB2D-24A1-EA87-EA9566686BFD}"/>
              </a:ext>
            </a:extLst>
          </p:cNvPr>
          <p:cNvSpPr/>
          <p:nvPr/>
        </p:nvSpPr>
        <p:spPr>
          <a:xfrm>
            <a:off x="4087044" y="1315468"/>
            <a:ext cx="2974123" cy="297412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44247"/>
      </p:ext>
    </p:extLst>
  </p:cSld>
  <p:clrMapOvr>
    <a:masterClrMapping/>
  </p:clrMapOvr>
</p:sld>
</file>

<file path=ppt/theme/theme1.xml><?xml version="1.0" encoding="utf-8"?>
<a:theme xmlns:a="http://schemas.openxmlformats.org/drawingml/2006/main" name="KCNA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551</Words>
  <Application>Microsoft Macintosh PowerPoint</Application>
  <PresentationFormat>On-screen Show (16:9)</PresentationFormat>
  <Paragraphs>133</Paragraphs>
  <Slides>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Consolas</vt:lpstr>
      <vt:lpstr>System Font Regular</vt:lpstr>
      <vt:lpstr>Space Bd BT</vt:lpstr>
      <vt:lpstr>Montserrat</vt:lpstr>
      <vt:lpstr>KCNA24</vt:lpstr>
      <vt:lpstr>PowerPoint Presentation</vt:lpstr>
      <vt:lpstr>Introducing KUBESTELLAR: making multi-cloud fleet management easier</vt:lpstr>
      <vt:lpstr>PowerPoint Presentation</vt:lpstr>
      <vt:lpstr>Commercial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Andy Anderson</cp:lastModifiedBy>
  <cp:revision>10</cp:revision>
  <dcterms:modified xsi:type="dcterms:W3CDTF">2024-11-12T18:23:39Z</dcterms:modified>
</cp:coreProperties>
</file>